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57" r:id="rId5"/>
    <p:sldId id="258" r:id="rId6"/>
    <p:sldId id="259" r:id="rId7"/>
    <p:sldId id="260" r:id="rId8"/>
    <p:sldId id="261" r:id="rId9"/>
    <p:sldId id="264" r:id="rId10"/>
    <p:sldId id="267" r:id="rId11"/>
    <p:sldId id="265" r:id="rId12"/>
    <p:sldId id="266" r:id="rId13"/>
    <p:sldId id="269" r:id="rId14"/>
    <p:sldId id="268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151E057-194B-4D77-A4DE-E9C1DD040367}">
          <p14:sldIdLst>
            <p14:sldId id="256"/>
            <p14:sldId id="262"/>
            <p14:sldId id="263"/>
            <p14:sldId id="257"/>
            <p14:sldId id="258"/>
            <p14:sldId id="259"/>
            <p14:sldId id="260"/>
            <p14:sldId id="261"/>
            <p14:sldId id="264"/>
            <p14:sldId id="267"/>
            <p14:sldId id="265"/>
            <p14:sldId id="266"/>
            <p14:sldId id="269"/>
            <p14:sldId id="268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0" autoAdjust="0"/>
    <p:restoredTop sz="94660"/>
  </p:normalViewPr>
  <p:slideViewPr>
    <p:cSldViewPr snapToGrid="0">
      <p:cViewPr varScale="1">
        <p:scale>
          <a:sx n="197" d="100"/>
          <a:sy n="197" d="100"/>
        </p:scale>
        <p:origin x="130" y="2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6B93D-5CDD-46BF-B2EA-CBB38CFCDD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260FCD-EB1C-478E-B4C2-F8F028776E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B737A7-69C9-4141-BFD5-5AC1420F1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D540-0611-42D3-9B4E-9012E9964143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6E349-CF82-4708-B4B6-96A7BBCAA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5751A2-F38E-4AB3-A6E2-949832A75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72EA-60CE-4930-9F4B-FAC91DE0A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175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3F5CE-A9A2-47B8-AD82-FE0383B6B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71AFB3-5919-44DA-BA6F-E7698EAABB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07CAA-B19B-49EB-86F0-ED34B10AE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D540-0611-42D3-9B4E-9012E9964143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512D06-4AB4-4463-942F-61F36B259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F5EEE8-0922-4B48-9C7C-4BF7004F3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72EA-60CE-4930-9F4B-FAC91DE0A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123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EED763-AC13-49EF-99D3-ABDFCA11E5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DC9DBA-5E0D-4D27-B816-C899C05BE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A3391C-8EDB-4E12-8CC4-6FBAEE42D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D540-0611-42D3-9B4E-9012E9964143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E2438-9FDC-4800-AD0D-874B94BEA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1F639-159E-4823-B2EF-22E44EECC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72EA-60CE-4930-9F4B-FAC91DE0A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463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D690D-810A-4531-8C70-878E4A965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8774C-237B-4D3F-9766-A46C23DFB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C1BF77-1402-4AA2-A7DE-63B2C30DA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D540-0611-42D3-9B4E-9012E9964143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AA8C7-4AE0-4325-8D81-621373D58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DD8331-EE5D-477C-A79B-DB9A08566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72EA-60CE-4930-9F4B-FAC91DE0A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320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91C0C-0CB3-473B-82F3-135C28577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878F8F-DFE3-4CFE-9F60-1C3ED02B4C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78C5C-E852-4845-9DE5-8C6239933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D540-0611-42D3-9B4E-9012E9964143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3C8773-750E-473F-A5C5-975ADE775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5EDDFF-0CF3-46C4-80F0-716F663D1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72EA-60CE-4930-9F4B-FAC91DE0A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093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1853E-A472-49E1-B706-A339AE866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60E8C-4CD6-4EE8-9FE3-04A47A59B3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A2C034-0A42-4782-9766-50E089D32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35408A-940A-4E9D-872A-921359F4D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D540-0611-42D3-9B4E-9012E9964143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27CAAF-FA0A-42E8-A29C-2961D8116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60330F-33D2-4D29-80FB-C7BE5AC4E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72EA-60CE-4930-9F4B-FAC91DE0A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47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0E7B5-BADB-4B9D-8C1E-A6128F7CF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67D1ED-0B94-40DE-BA97-F61755970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12F298-28F8-4181-B078-1CEFFB9734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E03FA9-F2AF-4174-9419-65BD346E44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382926-EC1A-42F3-851A-E92DB704C6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BECE23-1D6D-418C-BD10-4E503F7FD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D540-0611-42D3-9B4E-9012E9964143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7EFB61-33BC-4D28-A545-3BC654B71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A80E80-4B03-4B9B-9158-A77FA9E4F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72EA-60CE-4930-9F4B-FAC91DE0A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053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BED3E-5FF3-486C-86DC-5621E3FCC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1254B7-332D-40ED-A1B6-12D6CACE3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D540-0611-42D3-9B4E-9012E9964143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7EEBBD-152C-4413-9F1C-6242AFFC9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AF15A4-1186-444F-81FD-D6960D612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72EA-60CE-4930-9F4B-FAC91DE0A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698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DDCAAD-3585-44B8-922D-87692BD88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D540-0611-42D3-9B4E-9012E9964143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38F189-B10E-401A-A028-C9B7F264B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359F07-9C51-4A64-B47F-CCC53A01B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72EA-60CE-4930-9F4B-FAC91DE0A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851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74340-6B80-4397-B7AF-DC3097814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0F75B-1CF5-4E38-BB56-C07BF6A6E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5C8017-CFBB-43C8-BEAB-046748E76E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5F3E93-F9CF-433F-BC60-AA0804C5F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D540-0611-42D3-9B4E-9012E9964143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7022E3-3FB7-42CA-9E74-64ED262A1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0C5EBB-848B-410C-A386-11ACD8797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72EA-60CE-4930-9F4B-FAC91DE0A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91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CF951-4D16-482B-89F3-8200B17A1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E608DD-9351-4492-9820-C16034C74D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292B75-1181-4CB6-B7D5-8C7DF5D1C7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E92D4-C9CF-493B-B19F-2340F073E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D540-0611-42D3-9B4E-9012E9964143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2C2601-14F1-4245-91C8-3C8A3F4E1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3AA7BD-1A32-4A45-B192-E0B49DE4B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A72EA-60CE-4930-9F4B-FAC91DE0A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532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89A7B7-7B56-4C28-8BC4-F3690AABB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8E08C0-B994-49FA-8CF0-1FB8C4D6FF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EAE3BE-1624-4580-BE92-00C935B8C3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5BD540-0611-42D3-9B4E-9012E9964143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A477C-67B6-4420-B921-CB1768CE63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45173-8B6B-4186-BFA4-1793A7955F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5A72EA-60CE-4930-9F4B-FAC91DE0A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578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4E227-75BC-46D4-A85B-62EEEC5CD5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RTOS 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BB1DFC-23C6-4336-8082-A5285ADAFE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Embedded Firmware Class</a:t>
            </a:r>
          </a:p>
        </p:txBody>
      </p:sp>
    </p:spTree>
    <p:extLst>
      <p:ext uri="{BB962C8B-B14F-4D97-AF65-F5344CB8AC3E}">
        <p14:creationId xmlns:p14="http://schemas.microsoft.com/office/powerpoint/2010/main" val="3872119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E93A3-EC28-42A8-B75D-FE98964F6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RTOS Application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999B0-D3AF-496F-A48B-0CED6B8B28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an RTOS you run an application</a:t>
            </a:r>
          </a:p>
          <a:p>
            <a:r>
              <a:rPr lang="en-US" dirty="0"/>
              <a:t>The application under the covers run multiple tasks to accomplish specific actions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Task to run web server</a:t>
            </a:r>
          </a:p>
          <a:p>
            <a:pPr lvl="1"/>
            <a:r>
              <a:rPr lang="en-US" dirty="0"/>
              <a:t>Task to run serial data logger</a:t>
            </a:r>
          </a:p>
          <a:p>
            <a:pPr lvl="1"/>
            <a:r>
              <a:rPr lang="en-US" dirty="0"/>
              <a:t>Task to sample ADCs</a:t>
            </a:r>
          </a:p>
          <a:p>
            <a:pPr lvl="1"/>
            <a:r>
              <a:rPr lang="en-US" dirty="0"/>
              <a:t>Task to do signal processing </a:t>
            </a:r>
          </a:p>
          <a:p>
            <a:pPr lvl="1"/>
            <a:r>
              <a:rPr lang="en-US" dirty="0"/>
              <a:t>Etc.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208F5F-6829-4265-8349-607488801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8549" y="3206750"/>
            <a:ext cx="5334000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453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EED18-A3E0-479A-B131-B7DC3E7E6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C4E4D-0ED9-4541-8A05-D389413FC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a desktop OS (Linux, Windows, </a:t>
            </a:r>
            <a:r>
              <a:rPr lang="en-US" dirty="0" err="1"/>
              <a:t>etc</a:t>
            </a:r>
            <a:r>
              <a:rPr lang="en-US" dirty="0"/>
              <a:t>)  a program runs as a process, a process can have multiple threads.  All of which can run concurrently. </a:t>
            </a:r>
          </a:p>
          <a:p>
            <a:r>
              <a:rPr lang="en-US" dirty="0"/>
              <a:t>In a RTOS it is common to call a process, a task. </a:t>
            </a:r>
          </a:p>
          <a:p>
            <a:pPr lvl="1"/>
            <a:r>
              <a:rPr lang="en-US" dirty="0"/>
              <a:t>Generally a process can have threads</a:t>
            </a:r>
          </a:p>
          <a:p>
            <a:pPr lvl="1"/>
            <a:r>
              <a:rPr lang="en-US" dirty="0"/>
              <a:t>A task contains no threads and does one thing and only one thing well</a:t>
            </a:r>
          </a:p>
          <a:p>
            <a:r>
              <a:rPr lang="en-US" dirty="0"/>
              <a:t>Tasks are basically small self contains programs</a:t>
            </a:r>
          </a:p>
          <a:p>
            <a:pPr lvl="1"/>
            <a:r>
              <a:rPr lang="en-US" dirty="0"/>
              <a:t>They have their own stacks (usually)</a:t>
            </a:r>
          </a:p>
          <a:p>
            <a:pPr lvl="1"/>
            <a:r>
              <a:rPr lang="en-US" dirty="0"/>
              <a:t>They run as though they are only program running </a:t>
            </a:r>
          </a:p>
          <a:p>
            <a:pPr lvl="1"/>
            <a:r>
              <a:rPr lang="en-US" dirty="0"/>
              <a:t>They do one thing and only one thing</a:t>
            </a:r>
          </a:p>
        </p:txBody>
      </p:sp>
    </p:spTree>
    <p:extLst>
      <p:ext uri="{BB962C8B-B14F-4D97-AF65-F5344CB8AC3E}">
        <p14:creationId xmlns:p14="http://schemas.microsoft.com/office/powerpoint/2010/main" val="13673758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A381D-9FCF-46A9-AD4D-74BA3AD66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0CBD4-9548-4BDE-9048-2086B6D5A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119461" cy="4351338"/>
          </a:xfrm>
        </p:spPr>
        <p:txBody>
          <a:bodyPr>
            <a:normAutofit/>
          </a:bodyPr>
          <a:lstStyle/>
          <a:p>
            <a:r>
              <a:rPr lang="en-US" dirty="0"/>
              <a:t>Scheduling when do things to get them done on time is often just as important as doing them.</a:t>
            </a:r>
          </a:p>
          <a:p>
            <a:r>
              <a:rPr lang="en-US" dirty="0"/>
              <a:t>Scheduler picks which task to run and when to switch tasks</a:t>
            </a:r>
          </a:p>
          <a:p>
            <a:r>
              <a:rPr lang="en-US" dirty="0"/>
              <a:t>There are infinite scheduler algorithms</a:t>
            </a:r>
          </a:p>
          <a:p>
            <a:pPr lvl="1"/>
            <a:r>
              <a:rPr lang="en-US" dirty="0"/>
              <a:t>Cooperative </a:t>
            </a:r>
          </a:p>
          <a:p>
            <a:pPr lvl="1"/>
            <a:r>
              <a:rPr lang="en-US" dirty="0"/>
              <a:t>Round robin</a:t>
            </a:r>
          </a:p>
          <a:p>
            <a:pPr lvl="1"/>
            <a:r>
              <a:rPr lang="en-US" dirty="0"/>
              <a:t>Priority based</a:t>
            </a:r>
          </a:p>
          <a:p>
            <a:pPr lvl="1"/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Can be preemptive or not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95F965-36DA-4214-A68D-AE8A8C395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2085" y="3208364"/>
            <a:ext cx="4963929" cy="338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8716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3FF30-DA36-45E9-867E-0197BEF82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Cooperative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D9A13-2EFC-4186-B9AE-B9562ABB39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31476" cy="4351338"/>
          </a:xfrm>
        </p:spPr>
        <p:txBody>
          <a:bodyPr/>
          <a:lstStyle/>
          <a:p>
            <a:r>
              <a:rPr lang="en-US" dirty="0"/>
              <a:t>Each task runs for what it thinks is fair amount of time then yields to next task. </a:t>
            </a:r>
          </a:p>
          <a:p>
            <a:pPr lvl="1"/>
            <a:r>
              <a:rPr lang="en-US" dirty="0"/>
              <a:t>The “We are all friends here”  scheduler</a:t>
            </a:r>
          </a:p>
          <a:p>
            <a:r>
              <a:rPr lang="en-US" dirty="0"/>
              <a:t>A task could never yield and consume all of the processor’s time.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16BC12-C330-4C37-9D3A-1462B4E36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676" y="2967925"/>
            <a:ext cx="5097529" cy="3667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9309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706FF-10E3-4389-888C-A625EE903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Round Robin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03D89-BFB4-4D38-9DBE-1142B0012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Round Robin scheduler is where each task gets processor time in order for a determined amount of time. </a:t>
            </a:r>
          </a:p>
          <a:p>
            <a:r>
              <a:rPr lang="en-US" dirty="0"/>
              <a:t>The time can be predetermined and weighted for each task</a:t>
            </a:r>
          </a:p>
          <a:p>
            <a:r>
              <a:rPr lang="en-US" dirty="0"/>
              <a:t>No task can consume the processor</a:t>
            </a:r>
          </a:p>
          <a:p>
            <a:r>
              <a:rPr lang="en-US" dirty="0"/>
              <a:t>A task can be removed from processor at any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54ACCC-72BC-44D0-992A-CB6C5F4C2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3004" y="4814620"/>
            <a:ext cx="6256795" cy="1730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3325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E7953-50A8-426A-9573-C08BB6C22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Priority 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CA430-154B-42B3-9D95-BDD268E61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78658" cy="4351338"/>
          </a:xfrm>
        </p:spPr>
        <p:txBody>
          <a:bodyPr/>
          <a:lstStyle/>
          <a:p>
            <a:r>
              <a:rPr lang="en-US" dirty="0"/>
              <a:t>Tasks run based on who has highest priority </a:t>
            </a:r>
          </a:p>
          <a:p>
            <a:pPr lvl="1"/>
            <a:r>
              <a:rPr lang="en-US" dirty="0"/>
              <a:t>The boss gets coffee maker first approach</a:t>
            </a:r>
          </a:p>
          <a:p>
            <a:r>
              <a:rPr lang="en-US" dirty="0"/>
              <a:t>Each task is assigned a priority and one with the highest priority gets processor time first. </a:t>
            </a:r>
          </a:p>
          <a:p>
            <a:r>
              <a:rPr lang="en-US" dirty="0"/>
              <a:t>A low priority task may never get processor time</a:t>
            </a:r>
          </a:p>
          <a:p>
            <a:r>
              <a:rPr lang="en-US" dirty="0"/>
              <a:t>If everything is top priority then we are back to cooperative.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4328E1-12E1-41A4-8D04-75C6D5C95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8028" y="3126783"/>
            <a:ext cx="4839436" cy="348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314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12A5D-66E7-4F85-9303-94091D38A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Preemptive Scheduler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750DF-7D90-4B14-B28E-2ECA99AB88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62600" cy="4351338"/>
          </a:xfrm>
        </p:spPr>
        <p:txBody>
          <a:bodyPr/>
          <a:lstStyle/>
          <a:p>
            <a:r>
              <a:rPr lang="en-US" dirty="0"/>
              <a:t>The OS can kick a task off processor at any time.</a:t>
            </a:r>
          </a:p>
          <a:p>
            <a:pPr lvl="1"/>
            <a:r>
              <a:rPr lang="en-US" dirty="0"/>
              <a:t>Usually because higher priority task needs to run.  </a:t>
            </a:r>
          </a:p>
          <a:p>
            <a:pPr lvl="1"/>
            <a:r>
              <a:rPr lang="en-US" dirty="0"/>
              <a:t>The I am bigger and can force you to do it </a:t>
            </a:r>
          </a:p>
          <a:p>
            <a:r>
              <a:rPr lang="en-US" dirty="0"/>
              <a:t>This requires task priorities to know who gets processor next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E4B77A-918E-43A1-8FED-C1058D244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0867" y="2460355"/>
            <a:ext cx="5552592" cy="428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5887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9FC7F-B87B-4514-B5B9-4EC414225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Scheduler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938BB-88B7-41FA-B30B-2D8E386CE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Preemptive with minimal time</a:t>
            </a:r>
          </a:p>
          <a:p>
            <a:r>
              <a:rPr lang="en-US" dirty="0"/>
              <a:t>Preemptive with guarantee run every xx seconds</a:t>
            </a:r>
          </a:p>
          <a:p>
            <a:r>
              <a:rPr lang="en-US" dirty="0"/>
              <a:t>Scheduling based on resource availability </a:t>
            </a:r>
          </a:p>
          <a:p>
            <a:pPr lvl="1"/>
            <a:r>
              <a:rPr lang="en-US" dirty="0"/>
              <a:t>See BFS</a:t>
            </a:r>
          </a:p>
          <a:p>
            <a:r>
              <a:rPr lang="en-US" dirty="0"/>
              <a:t>Lots of others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DDEE26-60BB-4940-B660-6AD52B9DF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5973" y="3500688"/>
            <a:ext cx="4965108" cy="325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1375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605E5-2D46-43F4-B4B0-313B2FE41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Mutual Exclusion and Critical Sections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3BDAA-BB5E-46A3-9CD3-5DC10F7117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if task is in the middle of critical code when it is kicked off processor?</a:t>
            </a:r>
          </a:p>
          <a:p>
            <a:pPr lvl="1"/>
            <a:r>
              <a:rPr lang="en-US" dirty="0"/>
              <a:t>Need a way to prevent RTOS from kicking off during critical sections of code. </a:t>
            </a:r>
          </a:p>
          <a:p>
            <a:pPr lvl="1"/>
            <a:r>
              <a:rPr lang="en-US" dirty="0"/>
              <a:t>Critical sections of code should be short as even high priority tasks can not interrupt them. </a:t>
            </a:r>
          </a:p>
          <a:p>
            <a:r>
              <a:rPr lang="en-US" dirty="0"/>
              <a:t>What if a task is using a peripheral or resource?</a:t>
            </a:r>
          </a:p>
          <a:p>
            <a:pPr lvl="1"/>
            <a:r>
              <a:rPr lang="en-US" dirty="0"/>
              <a:t>We need a way to lock that resource to prevent others from using until our task is done</a:t>
            </a:r>
          </a:p>
          <a:p>
            <a:pPr lvl="1"/>
            <a:r>
              <a:rPr lang="en-US" dirty="0"/>
              <a:t>Mutual exclusion and semaphore to the rescue </a:t>
            </a:r>
          </a:p>
          <a:p>
            <a:r>
              <a:rPr lang="en-US" dirty="0"/>
              <a:t>Next class we will discuss priority inversions and deadlocks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6132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3A0A5-9892-4DBD-9CCA-75474DFE7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03E99-21CB-41AC-9D60-0602523A95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73864" cy="4351338"/>
          </a:xfrm>
        </p:spPr>
        <p:txBody>
          <a:bodyPr/>
          <a:lstStyle/>
          <a:p>
            <a:r>
              <a:rPr lang="en-US" dirty="0"/>
              <a:t>Not really required for an RTOS</a:t>
            </a:r>
          </a:p>
          <a:p>
            <a:pPr lvl="1"/>
            <a:r>
              <a:rPr lang="en-US" dirty="0"/>
              <a:t>RTOS often need to dynamically allocate memory internally so usually included. </a:t>
            </a:r>
          </a:p>
          <a:p>
            <a:r>
              <a:rPr lang="en-US" dirty="0"/>
              <a:t>Often uses block of memory for allocation, or pools. </a:t>
            </a:r>
          </a:p>
          <a:p>
            <a:r>
              <a:rPr lang="en-US" dirty="0"/>
              <a:t>Basic idea is to prevent memory fragmentation from use of dynamic memory allocation.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599EF9-446D-4077-A99B-5F541C51A7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8525" y="741928"/>
            <a:ext cx="3998839" cy="591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318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52391-8282-46DA-8099-B5B32DB6D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Interesting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9FB87-5AD6-4378-A105-B3CBA50709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067" y="1825625"/>
            <a:ext cx="6254591" cy="4351338"/>
          </a:xfrm>
        </p:spPr>
        <p:txBody>
          <a:bodyPr/>
          <a:lstStyle/>
          <a:p>
            <a:r>
              <a:rPr lang="en-US" dirty="0"/>
              <a:t>The Mars Rover suffered from an RTOS priority inversion. </a:t>
            </a:r>
          </a:p>
          <a:p>
            <a:r>
              <a:rPr lang="en-US" dirty="0"/>
              <a:t>The bug was a developer bug, as the RTOS had priority inversion capability but developer turned it off for a task</a:t>
            </a:r>
          </a:p>
          <a:p>
            <a:r>
              <a:rPr lang="en-US" dirty="0"/>
              <a:t>The developers had noticed issue during development but figured it was a hardware glitch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871059-2C8C-4AC4-A5AE-9E12BAB92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0087" y="1854403"/>
            <a:ext cx="4814846" cy="369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7563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C342B-3917-4F55-9C69-5BDEF5A31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Tick verse </a:t>
            </a:r>
            <a:r>
              <a:rPr lang="en-US" dirty="0" err="1"/>
              <a:t>Tickless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760AE-0675-49CB-B060-4D16A6326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88983" cy="4351338"/>
          </a:xfrm>
        </p:spPr>
        <p:txBody>
          <a:bodyPr/>
          <a:lstStyle/>
          <a:p>
            <a:r>
              <a:rPr lang="en-US" dirty="0"/>
              <a:t>Tick RTOS uses a time tick to determine which task to run. </a:t>
            </a:r>
          </a:p>
          <a:p>
            <a:pPr lvl="1"/>
            <a:r>
              <a:rPr lang="en-US" dirty="0"/>
              <a:t>Even if you sleep you have to wake up each tick to see if something needs done. </a:t>
            </a:r>
          </a:p>
          <a:p>
            <a:r>
              <a:rPr lang="en-US" dirty="0" err="1"/>
              <a:t>Tickless</a:t>
            </a:r>
            <a:r>
              <a:rPr lang="en-US" dirty="0"/>
              <a:t> has each task tell it when it needs to run next.</a:t>
            </a:r>
          </a:p>
          <a:p>
            <a:pPr lvl="1"/>
            <a:r>
              <a:rPr lang="en-US" dirty="0"/>
              <a:t>If no task needs to run then processor can sleep until next task is ready. 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26D15E-D8C0-481D-A4DA-D82F5A534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7439" y="1629874"/>
            <a:ext cx="5273377" cy="2299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7123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49110-AD2D-4E1F-B140-7EB09B910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RTOS verse Bare Metal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418AD-63CA-469F-B8FF-FE257FD3A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Bare Metal programming can do everything an RTOS does.</a:t>
            </a:r>
          </a:p>
          <a:p>
            <a:pPr lvl="1"/>
            <a:r>
              <a:rPr lang="en-US" dirty="0"/>
              <a:t>Usually with faster execution and with less resources. </a:t>
            </a:r>
          </a:p>
          <a:p>
            <a:r>
              <a:rPr lang="en-US" dirty="0"/>
              <a:t>RTOS makes code creation faster</a:t>
            </a:r>
          </a:p>
          <a:p>
            <a:pPr lvl="1"/>
            <a:r>
              <a:rPr lang="en-US" dirty="0"/>
              <a:t>Abstracts many details </a:t>
            </a:r>
          </a:p>
          <a:p>
            <a:pPr lvl="1"/>
            <a:r>
              <a:rPr lang="en-US" dirty="0"/>
              <a:t>Allows you to write portable (reusable code)</a:t>
            </a:r>
          </a:p>
          <a:p>
            <a:pPr lvl="1"/>
            <a:r>
              <a:rPr lang="en-US" dirty="0"/>
              <a:t>Allows faster application development</a:t>
            </a:r>
          </a:p>
          <a:p>
            <a:r>
              <a:rPr lang="en-US" dirty="0"/>
              <a:t>An RTOS does not</a:t>
            </a:r>
          </a:p>
          <a:p>
            <a:pPr lvl="1"/>
            <a:r>
              <a:rPr lang="en-US" dirty="0"/>
              <a:t>Fix bad programming – it amplifies it. </a:t>
            </a:r>
          </a:p>
          <a:p>
            <a:pPr lvl="1"/>
            <a:r>
              <a:rPr lang="en-US" dirty="0"/>
              <a:t>Solve the worlds problems – it just moves the ball down the field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7184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328DE-AC73-4C1C-95EA-411CE9A92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3CCFC-575B-4F63-8A76-DD9AF000C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have tight development schedule</a:t>
            </a:r>
          </a:p>
          <a:p>
            <a:r>
              <a:rPr lang="en-US" dirty="0"/>
              <a:t>If you are not resource constrained </a:t>
            </a:r>
          </a:p>
          <a:p>
            <a:r>
              <a:rPr lang="en-US" dirty="0"/>
              <a:t>Then an RTOS might be for you</a:t>
            </a:r>
          </a:p>
          <a:p>
            <a:pPr lvl="1"/>
            <a:r>
              <a:rPr lang="en-US" dirty="0"/>
              <a:t>Peripheral drivers are often the hard part</a:t>
            </a:r>
          </a:p>
        </p:txBody>
      </p:sp>
    </p:spTree>
    <p:extLst>
      <p:ext uri="{BB962C8B-B14F-4D97-AF65-F5344CB8AC3E}">
        <p14:creationId xmlns:p14="http://schemas.microsoft.com/office/powerpoint/2010/main" val="108323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07C8B-336C-4674-95DA-F03FE9AA2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Toyota Unintended Acceleration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1BC76-1059-4310-A763-5A612E85D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7995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Car crash to left was driven by 45 year old CHP officer. </a:t>
            </a:r>
          </a:p>
          <a:p>
            <a:r>
              <a:rPr lang="en-US" dirty="0"/>
              <a:t>Passenger called 911 during problem </a:t>
            </a:r>
          </a:p>
          <a:p>
            <a:r>
              <a:rPr lang="en-US" dirty="0"/>
              <a:t>All 4 occupants killed. </a:t>
            </a:r>
          </a:p>
          <a:p>
            <a:r>
              <a:rPr lang="en-US" dirty="0"/>
              <a:t>Code described as “spaghetti code” what was considered “untestable” </a:t>
            </a:r>
          </a:p>
          <a:p>
            <a:r>
              <a:rPr lang="en-US" dirty="0"/>
              <a:t>Over 9,273  Global variables</a:t>
            </a:r>
          </a:p>
          <a:p>
            <a:pPr lvl="1"/>
            <a:r>
              <a:rPr lang="en-US" dirty="0"/>
              <a:t>Global variables are evil </a:t>
            </a:r>
          </a:p>
          <a:p>
            <a:r>
              <a:rPr lang="en-US" dirty="0"/>
              <a:t>Task concurrency and volatile variable errors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50C6F3-F79F-4CAD-AD39-56CD39075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2778" y="2216150"/>
            <a:ext cx="6467475" cy="409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637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8813F-9496-48DE-8F6C-86E08DFE1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DFF6B-CAE1-484A-85DC-64BDAA50F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84392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What is an RTOS and how different from operating system</a:t>
            </a:r>
          </a:p>
          <a:p>
            <a:r>
              <a:rPr lang="en-US" dirty="0"/>
              <a:t>Why use an RTOS</a:t>
            </a:r>
          </a:p>
          <a:p>
            <a:r>
              <a:rPr lang="en-US" dirty="0"/>
              <a:t>Cost of an RTOS</a:t>
            </a:r>
          </a:p>
          <a:p>
            <a:r>
              <a:rPr lang="en-US" dirty="0"/>
              <a:t>What is normally including in an RTOS</a:t>
            </a:r>
          </a:p>
          <a:p>
            <a:r>
              <a:rPr lang="en-US" dirty="0"/>
              <a:t>Key concepts of RTOS</a:t>
            </a:r>
          </a:p>
          <a:p>
            <a:pPr lvl="1"/>
            <a:r>
              <a:rPr lang="en-US" dirty="0"/>
              <a:t>Scheduler </a:t>
            </a:r>
          </a:p>
          <a:p>
            <a:pPr lvl="1"/>
            <a:r>
              <a:rPr lang="en-US" dirty="0"/>
              <a:t>Mutex/Semaphores</a:t>
            </a:r>
          </a:p>
          <a:p>
            <a:pPr lvl="1"/>
            <a:r>
              <a:rPr lang="en-US" dirty="0"/>
              <a:t>Memory Management</a:t>
            </a:r>
          </a:p>
          <a:p>
            <a:pPr lvl="1"/>
            <a:r>
              <a:rPr lang="en-US" dirty="0"/>
              <a:t>Tasks</a:t>
            </a:r>
          </a:p>
          <a:p>
            <a:pPr lvl="1"/>
            <a:r>
              <a:rPr lang="en-US" dirty="0"/>
              <a:t>Tick verses Tick-less RTOS</a:t>
            </a:r>
          </a:p>
          <a:p>
            <a:r>
              <a:rPr lang="en-US" dirty="0"/>
              <a:t>Bugs RTOS verse Bare Metal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B59803-8910-431E-99A1-390E9C43A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2710" y="1335619"/>
            <a:ext cx="4169664" cy="519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696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F11E9-314C-412D-9654-CE9646EA0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RTOS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9DA01-ECDD-4498-8FC0-984A17168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Real Time Operating System – RTOS</a:t>
            </a:r>
          </a:p>
          <a:p>
            <a:pPr lvl="1"/>
            <a:r>
              <a:rPr lang="en-US" dirty="0"/>
              <a:t>Real Time means that from time a task is flagged to run until it runs is bounded by maximum time. </a:t>
            </a:r>
          </a:p>
          <a:p>
            <a:r>
              <a:rPr lang="en-US" dirty="0"/>
              <a:t>Generally Includes</a:t>
            </a:r>
          </a:p>
          <a:p>
            <a:pPr lvl="1"/>
            <a:r>
              <a:rPr lang="en-US" dirty="0"/>
              <a:t>Task scheduling</a:t>
            </a:r>
          </a:p>
          <a:p>
            <a:pPr lvl="1"/>
            <a:r>
              <a:rPr lang="en-US" dirty="0"/>
              <a:t>Memory Management</a:t>
            </a:r>
          </a:p>
          <a:p>
            <a:pPr lvl="1"/>
            <a:r>
              <a:rPr lang="en-US" dirty="0"/>
              <a:t>Mutual Exclusion (mutex) and/or semaphore </a:t>
            </a:r>
          </a:p>
          <a:p>
            <a:pPr lvl="1"/>
            <a:r>
              <a:rPr lang="en-US" dirty="0"/>
              <a:t>Task to Task communications </a:t>
            </a:r>
          </a:p>
          <a:p>
            <a:pPr lvl="1"/>
            <a:r>
              <a:rPr lang="en-US" dirty="0"/>
              <a:t>Hardware Abstraction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E77AD4-DC5A-4B91-9BC6-A188B2290A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1373" y="3339885"/>
            <a:ext cx="4678115" cy="304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855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51E32-F758-41F3-9646-AC2F6DA58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an RTOS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1C0CF-8565-40A1-8FC0-03DA551659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off anything you can do with an RTOS can be done without one! </a:t>
            </a:r>
          </a:p>
          <a:p>
            <a:r>
              <a:rPr lang="en-US" dirty="0"/>
              <a:t>RTOS provides an abstraction layer which allows tasks to be developed independently.</a:t>
            </a:r>
          </a:p>
          <a:p>
            <a:r>
              <a:rPr lang="en-US" dirty="0"/>
              <a:t>Good RTOS abstracts processor and hardware drivers</a:t>
            </a:r>
          </a:p>
          <a:p>
            <a:pPr lvl="1"/>
            <a:r>
              <a:rPr lang="en-US" dirty="0"/>
              <a:t>Code can be ported to another processor often as simple as just recompile. </a:t>
            </a:r>
          </a:p>
          <a:p>
            <a:r>
              <a:rPr lang="en-US" dirty="0"/>
              <a:t>Faster code development </a:t>
            </a:r>
          </a:p>
          <a:p>
            <a:r>
              <a:rPr lang="en-US" dirty="0"/>
              <a:t>Multiple developers working on independent tasks</a:t>
            </a:r>
          </a:p>
          <a:p>
            <a:r>
              <a:rPr lang="en-US" dirty="0"/>
              <a:t>Fewer bugs</a:t>
            </a:r>
          </a:p>
        </p:txBody>
      </p:sp>
    </p:spTree>
    <p:extLst>
      <p:ext uri="{BB962C8B-B14F-4D97-AF65-F5344CB8AC3E}">
        <p14:creationId xmlns:p14="http://schemas.microsoft.com/office/powerpoint/2010/main" val="3947691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9726D-F92A-4F15-953F-FD4E42F90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of RTOS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147E14-9342-4BD0-9413-60A38B3A3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55438" cy="4351338"/>
          </a:xfrm>
        </p:spPr>
        <p:txBody>
          <a:bodyPr/>
          <a:lstStyle/>
          <a:p>
            <a:r>
              <a:rPr lang="en-US" dirty="0"/>
              <a:t>RTOS is not free… </a:t>
            </a:r>
          </a:p>
          <a:p>
            <a:r>
              <a:rPr lang="en-US" dirty="0"/>
              <a:t>Takes time away from doing to manage</a:t>
            </a:r>
          </a:p>
          <a:p>
            <a:r>
              <a:rPr lang="en-US" dirty="0"/>
              <a:t>Takes resources (memory, code space)</a:t>
            </a:r>
          </a:p>
          <a:p>
            <a:r>
              <a:rPr lang="en-US" dirty="0"/>
              <a:t>Takes more power (battery life)</a:t>
            </a:r>
          </a:p>
          <a:p>
            <a:r>
              <a:rPr lang="en-US" dirty="0"/>
              <a:t>Requires a shift in mindset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F0CF23-1434-4750-8571-0CF404A13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8222" y="599845"/>
            <a:ext cx="6183695" cy="3866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043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3F924-3B73-49C8-95D6-068CAF63D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RTOS, Linux, Bare Metal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C221B-D2CF-4475-BCA4-50C1724B6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23842" cy="4351338"/>
          </a:xfrm>
        </p:spPr>
        <p:txBody>
          <a:bodyPr/>
          <a:lstStyle/>
          <a:p>
            <a:r>
              <a:rPr lang="en-US" dirty="0"/>
              <a:t>Linux is not Real Time</a:t>
            </a:r>
          </a:p>
          <a:p>
            <a:r>
              <a:rPr lang="en-US" dirty="0"/>
              <a:t>Bare Metal is optimal use of hardware.</a:t>
            </a:r>
          </a:p>
          <a:p>
            <a:pPr lvl="1"/>
            <a:r>
              <a:rPr lang="en-US" dirty="0"/>
              <a:t>May not be optimal use of time and money</a:t>
            </a:r>
          </a:p>
          <a:p>
            <a:r>
              <a:rPr lang="en-US" dirty="0"/>
              <a:t>RTOS is a blend</a:t>
            </a:r>
          </a:p>
          <a:p>
            <a:pPr lvl="1"/>
            <a:r>
              <a:rPr lang="en-US" dirty="0"/>
              <a:t>Costs in hardware (CPU, RAM, etc.)</a:t>
            </a:r>
          </a:p>
          <a:p>
            <a:pPr lvl="1"/>
            <a:r>
              <a:rPr lang="en-US" dirty="0"/>
              <a:t>Reduces development costs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4FB355-E803-45D8-BF96-335DC3EB3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596" y="2774772"/>
            <a:ext cx="6641005" cy="3718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199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36B0D-BDC6-4F34-BFF8-09AEA8927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RTOS Includes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40E225-C2C4-494E-9F60-4F7E4A2728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47571"/>
            <a:ext cx="10618923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Scheduler</a:t>
            </a:r>
          </a:p>
          <a:p>
            <a:pPr lvl="1"/>
            <a:r>
              <a:rPr lang="en-US" dirty="0"/>
              <a:t>Determines which task (code) to run next</a:t>
            </a:r>
          </a:p>
          <a:p>
            <a:r>
              <a:rPr lang="en-US" dirty="0"/>
              <a:t>Mutual Exclusion (Mutex) and semaphores</a:t>
            </a:r>
          </a:p>
          <a:p>
            <a:pPr lvl="1"/>
            <a:r>
              <a:rPr lang="en-US" dirty="0"/>
              <a:t>Allows atomic code operation</a:t>
            </a:r>
          </a:p>
          <a:p>
            <a:pPr lvl="1"/>
            <a:r>
              <a:rPr lang="en-US" dirty="0"/>
              <a:t>Prevents two tasks from using same resource at same time</a:t>
            </a:r>
          </a:p>
          <a:p>
            <a:r>
              <a:rPr lang="en-US" dirty="0"/>
              <a:t>Memory Management </a:t>
            </a:r>
          </a:p>
          <a:p>
            <a:pPr lvl="1"/>
            <a:r>
              <a:rPr lang="en-US" dirty="0"/>
              <a:t>Often replaces malloc with error checking and memory management</a:t>
            </a:r>
          </a:p>
          <a:p>
            <a:pPr lvl="1"/>
            <a:r>
              <a:rPr lang="en-US" dirty="0"/>
              <a:t>Pool based memory management for example</a:t>
            </a:r>
          </a:p>
          <a:p>
            <a:r>
              <a:rPr lang="en-US" dirty="0"/>
              <a:t>Concept of Tasks (processes, or threads) often with own stacks</a:t>
            </a:r>
          </a:p>
          <a:p>
            <a:r>
              <a:rPr lang="en-US" dirty="0"/>
              <a:t>Can be tick or tick-less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9EC670-47C1-420A-A3DD-D38A514DC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5312" y="160696"/>
            <a:ext cx="4526069" cy="2455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9022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19911</TotalTime>
  <Words>1120</Words>
  <Application>Microsoft Office PowerPoint</Application>
  <PresentationFormat>Widescreen</PresentationFormat>
  <Paragraphs>153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RTOS Introduction</vt:lpstr>
      <vt:lpstr>Interesting Facts</vt:lpstr>
      <vt:lpstr>Toyota Unintended Acceleration</vt:lpstr>
      <vt:lpstr>Agenda</vt:lpstr>
      <vt:lpstr>What is RTOS</vt:lpstr>
      <vt:lpstr>Why Use an RTOS</vt:lpstr>
      <vt:lpstr>Cost of RTOS</vt:lpstr>
      <vt:lpstr>RTOS, Linux, Bare Metal</vt:lpstr>
      <vt:lpstr>RTOS Includes</vt:lpstr>
      <vt:lpstr>RTOS Application </vt:lpstr>
      <vt:lpstr>Tasks</vt:lpstr>
      <vt:lpstr>Scheduler</vt:lpstr>
      <vt:lpstr>Cooperative </vt:lpstr>
      <vt:lpstr>Round Robin</vt:lpstr>
      <vt:lpstr>Priority Base</vt:lpstr>
      <vt:lpstr>Preemptive Scheduler </vt:lpstr>
      <vt:lpstr>Other Scheduler Algorithms</vt:lpstr>
      <vt:lpstr>Mutual Exclusion and Critical Sections</vt:lpstr>
      <vt:lpstr>Memory Management</vt:lpstr>
      <vt:lpstr>Tick verse Tickless</vt:lpstr>
      <vt:lpstr>RTOS verse Bare Metal 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Trampas Stern</dc:creator>
  <cp:lastModifiedBy>Trampas Stern</cp:lastModifiedBy>
  <cp:revision>22</cp:revision>
  <dcterms:created xsi:type="dcterms:W3CDTF">2020-01-02T17:59:47Z</dcterms:created>
  <dcterms:modified xsi:type="dcterms:W3CDTF">2020-01-18T13:43:49Z</dcterms:modified>
</cp:coreProperties>
</file>